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gH+xQotUV5DVd0226psKYMgGQo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8" Type="http://customschemas.google.com/relationships/presentationmetadata" Target="meta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ed7041e22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11ed7041e22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051a483b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12051a483b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ed7041e22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11ed7041e22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ed7041e22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165" name="Google Shape;165;g11ed7041e22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ed7041e22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11ed7041e22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ed7041e22_1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11ed7041e22_1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ed7041e22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11ed7041e22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 was done for user convenience, so users can remain signed into their applications. If a hacker can extract that data, they can take over your account.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ed7041e2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111" name="Google Shape;111;g11ed7041e2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ed7041e22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11ed7041e22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ed7041e22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129" name="Google Shape;129;g11ed7041e22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hyperlink" Target="https://www.cse.fau.edu/~roy/cop4020.01c/VBScript.html" TargetMode="External"/><Relationship Id="rId5" Type="http://schemas.openxmlformats.org/officeDocument/2006/relationships/hyperlink" Target="https://www.rapid7.com/db/vulnerabilities/msft-cve-2018-8174/" TargetMode="External"/><Relationship Id="rId6" Type="http://schemas.openxmlformats.org/officeDocument/2006/relationships/hyperlink" Target="https://blog.qualys.com/product-tech/2019/12/27/top-19-vulnerability-cves-in-santas-dashboard-tracking" TargetMode="External"/><Relationship Id="rId7" Type="http://schemas.openxmlformats.org/officeDocument/2006/relationships/hyperlink" Target="https://unit42.paloaltonetworks.com/unit42-web-based-threats-2018-q2-u-s-remains-1-malicious-web-addresses-china-falls-2-7/" TargetMode="External"/><Relationship Id="rId8" Type="http://schemas.openxmlformats.org/officeDocument/2006/relationships/hyperlink" Target="https://www.tutorialspoint.com/vbscript/vbscript_overview.ht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554705" y="322891"/>
            <a:ext cx="49206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" sz="3200">
                <a:solidFill>
                  <a:srgbClr val="4F2683"/>
                </a:solidFill>
              </a:rPr>
              <a:t>Windows VBScript Engine Remote Code Execution Vulnerability</a:t>
            </a:r>
            <a:endParaRPr b="1" sz="73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solidFill>
                  <a:srgbClr val="4F2683"/>
                </a:solidFill>
              </a:rPr>
              <a:t>CVE-2018-8174</a:t>
            </a:r>
            <a:endParaRPr sz="58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628650" y="2556590"/>
            <a:ext cx="43485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Presenters: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Shuming Zhang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Rupeng Na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徽标, 公司名称&#10;&#10;描述已自动生成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3293" y="361811"/>
            <a:ext cx="1331787" cy="153789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of 16</a:t>
            </a:r>
            <a:endParaRPr/>
          </a:p>
        </p:txBody>
      </p:sp>
      <p:pic>
        <p:nvPicPr>
          <p:cNvPr descr="徽标&#10;&#10;中度可信度描述已自动生成" id="59" name="Google Shape;59;p1"/>
          <p:cNvPicPr preferRelativeResize="0"/>
          <p:nvPr/>
        </p:nvPicPr>
        <p:blipFill rotWithShape="1">
          <a:blip r:embed="rId4">
            <a:alphaModFix/>
          </a:blip>
          <a:srcRect b="24304" l="0" r="0" t="23983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ed7041e22_1_37"/>
          <p:cNvSpPr txBox="1"/>
          <p:nvPr>
            <p:ph type="ctrTitle"/>
          </p:nvPr>
        </p:nvSpPr>
        <p:spPr>
          <a:xfrm>
            <a:off x="554700" y="322900"/>
            <a:ext cx="8136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- </a:t>
            </a: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try</a:t>
            </a: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</a:t>
            </a: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etting Up Attacker Server</a:t>
            </a:r>
            <a:endParaRPr sz="30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g11ed7041e22_1_37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11ed7041e22_1_37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16</a:t>
            </a:r>
            <a:endParaRPr/>
          </a:p>
        </p:txBody>
      </p:sp>
      <p:pic>
        <p:nvPicPr>
          <p:cNvPr descr="徽标&#10;&#10;中度可信度描述已自动生成" id="143" name="Google Shape;143;g11ed7041e22_1_37"/>
          <p:cNvPicPr preferRelativeResize="0"/>
          <p:nvPr/>
        </p:nvPicPr>
        <p:blipFill rotWithShape="1">
          <a:blip r:embed="rId3">
            <a:alphaModFix/>
          </a:blip>
          <a:srcRect b="24300" l="0" r="0" t="23985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1ed7041e22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913" y="887313"/>
            <a:ext cx="5826163" cy="365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051a483b1_0_17"/>
          <p:cNvSpPr txBox="1"/>
          <p:nvPr>
            <p:ph type="ctrTitle"/>
          </p:nvPr>
        </p:nvSpPr>
        <p:spPr>
          <a:xfrm>
            <a:off x="554700" y="322900"/>
            <a:ext cx="8136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- </a:t>
            </a: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try</a:t>
            </a: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Setting Up Attacker Server</a:t>
            </a:r>
            <a:endParaRPr sz="30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12051a483b1_0_17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2051a483b1_0_17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of 16</a:t>
            </a:r>
            <a:endParaRPr/>
          </a:p>
        </p:txBody>
      </p:sp>
      <p:pic>
        <p:nvPicPr>
          <p:cNvPr descr="徽标&#10;&#10;中度可信度描述已自动生成" id="152" name="Google Shape;152;g12051a483b1_0_17"/>
          <p:cNvPicPr preferRelativeResize="0"/>
          <p:nvPr/>
        </p:nvPicPr>
        <p:blipFill rotWithShape="1">
          <a:blip r:embed="rId3">
            <a:alphaModFix/>
          </a:blip>
          <a:srcRect b="24300" l="0" r="0" t="23985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2051a483b1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263" y="828900"/>
            <a:ext cx="5826163" cy="365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ed7041e22_1_29"/>
          <p:cNvSpPr txBox="1"/>
          <p:nvPr>
            <p:ph type="ctrTitle"/>
          </p:nvPr>
        </p:nvSpPr>
        <p:spPr>
          <a:xfrm>
            <a:off x="554700" y="-80950"/>
            <a:ext cx="8585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28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-</a:t>
            </a:r>
            <a:r>
              <a:rPr lang="en" sz="28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8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Malicious VBscript and  HTML</a:t>
            </a:r>
            <a:endParaRPr sz="28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g11ed7041e22_1_29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11ed7041e22_1_29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16</a:t>
            </a:r>
            <a:endParaRPr/>
          </a:p>
        </p:txBody>
      </p:sp>
      <p:pic>
        <p:nvPicPr>
          <p:cNvPr descr="徽标&#10;&#10;中度可信度描述已自动生成" id="161" name="Google Shape;161;g11ed7041e22_1_29"/>
          <p:cNvPicPr preferRelativeResize="0"/>
          <p:nvPr/>
        </p:nvPicPr>
        <p:blipFill rotWithShape="1">
          <a:blip r:embed="rId3">
            <a:alphaModFix/>
          </a:blip>
          <a:srcRect b="24300" l="0" r="0" t="23985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1ed7041e22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996" y="675650"/>
            <a:ext cx="6069430" cy="38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ed7041e22_1_60"/>
          <p:cNvSpPr txBox="1"/>
          <p:nvPr>
            <p:ph type="ctrTitle"/>
          </p:nvPr>
        </p:nvSpPr>
        <p:spPr>
          <a:xfrm>
            <a:off x="554700" y="-80950"/>
            <a:ext cx="8585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28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- Creating Malicious VBscript and  HTML</a:t>
            </a:r>
            <a:endParaRPr sz="28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g11ed7041e22_1_60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1ed7041e22_1_60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16</a:t>
            </a:r>
            <a:endParaRPr/>
          </a:p>
        </p:txBody>
      </p:sp>
      <p:pic>
        <p:nvPicPr>
          <p:cNvPr descr="徽标&#10;&#10;中度可信度描述已自动生成" id="170" name="Google Shape;170;g11ed7041e22_1_60"/>
          <p:cNvPicPr preferRelativeResize="0"/>
          <p:nvPr/>
        </p:nvPicPr>
        <p:blipFill rotWithShape="1">
          <a:blip r:embed="rId3">
            <a:alphaModFix/>
          </a:blip>
          <a:srcRect b="24300" l="0" r="0" t="23985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1ed7041e22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263" y="828900"/>
            <a:ext cx="5826163" cy="365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ed7041e22_1_69"/>
          <p:cNvSpPr txBox="1"/>
          <p:nvPr>
            <p:ph type="ctrTitle"/>
          </p:nvPr>
        </p:nvSpPr>
        <p:spPr>
          <a:xfrm>
            <a:off x="554700" y="-80950"/>
            <a:ext cx="8585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28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- Creating Malicious VBscript and  HTML</a:t>
            </a:r>
            <a:endParaRPr sz="28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g11ed7041e22_1_69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1ed7041e22_1_69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16</a:t>
            </a:r>
            <a:endParaRPr/>
          </a:p>
        </p:txBody>
      </p:sp>
      <p:pic>
        <p:nvPicPr>
          <p:cNvPr descr="徽标&#10;&#10;中度可信度描述已自动生成" id="179" name="Google Shape;179;g11ed7041e22_1_69"/>
          <p:cNvPicPr preferRelativeResize="0"/>
          <p:nvPr/>
        </p:nvPicPr>
        <p:blipFill rotWithShape="1">
          <a:blip r:embed="rId3">
            <a:alphaModFix/>
          </a:blip>
          <a:srcRect b="24300" l="0" r="0" t="23985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1ed7041e22_1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875" y="828850"/>
            <a:ext cx="5826243" cy="365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ed7041e22_1_79"/>
          <p:cNvSpPr txBox="1"/>
          <p:nvPr>
            <p:ph type="ctrTitle"/>
          </p:nvPr>
        </p:nvSpPr>
        <p:spPr>
          <a:xfrm>
            <a:off x="554700" y="-80950"/>
            <a:ext cx="8585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28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- Creating Malicious VBscript and  HTML</a:t>
            </a:r>
            <a:endParaRPr sz="28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g11ed7041e22_1_79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1ed7041e22_1_79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16</a:t>
            </a:r>
            <a:endParaRPr/>
          </a:p>
        </p:txBody>
      </p:sp>
      <p:pic>
        <p:nvPicPr>
          <p:cNvPr descr="徽标&#10;&#10;中度可信度描述已自动生成" id="188" name="Google Shape;188;g11ed7041e22_1_79"/>
          <p:cNvPicPr preferRelativeResize="0"/>
          <p:nvPr/>
        </p:nvPicPr>
        <p:blipFill rotWithShape="1">
          <a:blip r:embed="rId3">
            <a:alphaModFix/>
          </a:blip>
          <a:srcRect b="24300" l="0" r="0" t="23985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1ed7041e22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225" y="828850"/>
            <a:ext cx="5826243" cy="365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ed7041e22_1_89"/>
          <p:cNvSpPr txBox="1"/>
          <p:nvPr>
            <p:ph type="ctrTitle"/>
          </p:nvPr>
        </p:nvSpPr>
        <p:spPr>
          <a:xfrm>
            <a:off x="554700" y="-80950"/>
            <a:ext cx="8585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28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- Creating Malicious VBscript and  HTML</a:t>
            </a:r>
            <a:endParaRPr sz="28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g11ed7041e22_1_89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1ed7041e22_1_89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16</a:t>
            </a:r>
            <a:endParaRPr/>
          </a:p>
        </p:txBody>
      </p:sp>
      <p:pic>
        <p:nvPicPr>
          <p:cNvPr descr="徽标&#10;&#10;中度可信度描述已自动生成" id="197" name="Google Shape;197;g11ed7041e22_1_89"/>
          <p:cNvPicPr preferRelativeResize="0"/>
          <p:nvPr/>
        </p:nvPicPr>
        <p:blipFill rotWithShape="1">
          <a:blip r:embed="rId3">
            <a:alphaModFix/>
          </a:blip>
          <a:srcRect b="24300" l="0" r="0" t="23985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1ed7041e22_1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225" y="828850"/>
            <a:ext cx="5826243" cy="365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ctrTitle"/>
          </p:nvPr>
        </p:nvSpPr>
        <p:spPr>
          <a:xfrm>
            <a:off x="554700" y="322898"/>
            <a:ext cx="6539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0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of 16</a:t>
            </a:r>
            <a:endParaRPr/>
          </a:p>
        </p:txBody>
      </p:sp>
      <p:pic>
        <p:nvPicPr>
          <p:cNvPr descr="徽标&#10;&#10;中度可信度描述已自动生成" id="206" name="Google Shape;206;p24"/>
          <p:cNvPicPr preferRelativeResize="0"/>
          <p:nvPr/>
        </p:nvPicPr>
        <p:blipFill rotWithShape="1">
          <a:blip r:embed="rId3">
            <a:alphaModFix/>
          </a:blip>
          <a:srcRect b="24304" l="0" r="0" t="23983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5472350" y="1338850"/>
            <a:ext cx="68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554700" y="616475"/>
            <a:ext cx="68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758200" y="1019050"/>
            <a:ext cx="68226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https://www.cse.fau.edu/~roy/cop4020.01c/VBScript.htm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https://www.rapid7.com/db/vulnerabilities/msft-cve-2018-8174/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https://blog.qualys.com/product-tech/2019/12/27/top-19-vulnerability-cves-in-santas-dashboard-tracking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https://unit42.paloaltonetworks.com/unit42-web-based-threats-2018-q2-u-s-remains-1-malicious-web-addresses-china-falls-2-7/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https://www.tutorialspoint.com/vbscript/vbscript_overview.htm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idx="1" type="subTitle"/>
          </p:nvPr>
        </p:nvSpPr>
        <p:spPr>
          <a:xfrm>
            <a:off x="1871525" y="1411275"/>
            <a:ext cx="4873200" cy="22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徽标, 公司名称&#10;&#10;描述已自动生成" id="215" name="Google Shape;2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3293" y="361811"/>
            <a:ext cx="1331787" cy="153789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of 16</a:t>
            </a:r>
            <a:endParaRPr/>
          </a:p>
        </p:txBody>
      </p:sp>
      <p:pic>
        <p:nvPicPr>
          <p:cNvPr descr="徽标&#10;&#10;中度可信度描述已自动生成" id="218" name="Google Shape;218;p25"/>
          <p:cNvPicPr preferRelativeResize="0"/>
          <p:nvPr/>
        </p:nvPicPr>
        <p:blipFill rotWithShape="1">
          <a:blip r:embed="rId4">
            <a:alphaModFix/>
          </a:blip>
          <a:srcRect b="24304" l="0" r="0" t="23983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idx="1" type="subTitle"/>
          </p:nvPr>
        </p:nvSpPr>
        <p:spPr>
          <a:xfrm>
            <a:off x="554700" y="1073800"/>
            <a:ext cx="6694200" cy="3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Vulnerability Descriptions</a:t>
            </a:r>
            <a:endParaRPr sz="1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What is the VBScript Engine</a:t>
            </a:r>
            <a:endParaRPr sz="1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What is VBScript used for</a:t>
            </a:r>
            <a:endParaRPr sz="1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How does the </a:t>
            </a:r>
            <a:r>
              <a:rPr lang="en" sz="1800">
                <a:solidFill>
                  <a:schemeClr val="dk1"/>
                </a:solidFill>
              </a:rPr>
              <a:t>vulnerability </a:t>
            </a:r>
            <a:r>
              <a:rPr lang="en" sz="1800">
                <a:solidFill>
                  <a:schemeClr val="dk1"/>
                </a:solidFill>
              </a:rPr>
              <a:t>work</a:t>
            </a:r>
            <a:endParaRPr sz="1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Demo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5" name="Google Shape;65;p2"/>
          <p:cNvSpPr txBox="1"/>
          <p:nvPr>
            <p:ph type="ctrTitle"/>
          </p:nvPr>
        </p:nvSpPr>
        <p:spPr>
          <a:xfrm>
            <a:off x="554700" y="322898"/>
            <a:ext cx="6539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30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徽标, 公司名称&#10;&#10;描述已自动生成"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3293" y="361811"/>
            <a:ext cx="1331787" cy="15378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of 16</a:t>
            </a:r>
            <a:endParaRPr/>
          </a:p>
        </p:txBody>
      </p:sp>
      <p:pic>
        <p:nvPicPr>
          <p:cNvPr descr="徽标&#10;&#10;中度可信度描述已自动生成" id="69" name="Google Shape;69;p2"/>
          <p:cNvPicPr preferRelativeResize="0"/>
          <p:nvPr/>
        </p:nvPicPr>
        <p:blipFill rotWithShape="1">
          <a:blip r:embed="rId4">
            <a:alphaModFix/>
          </a:blip>
          <a:srcRect b="24304" l="0" r="0" t="23983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type="ctrTitle"/>
          </p:nvPr>
        </p:nvSpPr>
        <p:spPr>
          <a:xfrm>
            <a:off x="554700" y="322898"/>
            <a:ext cx="6539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Vulnerability Descriptions</a:t>
            </a:r>
            <a:endParaRPr sz="30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3"/>
          <p:cNvSpPr txBox="1"/>
          <p:nvPr>
            <p:ph idx="1" type="subTitle"/>
          </p:nvPr>
        </p:nvSpPr>
        <p:spPr>
          <a:xfrm>
            <a:off x="554700" y="1019025"/>
            <a:ext cx="6694200" cy="3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444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444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0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VBScript Engine code execution vulnerability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2222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0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mbed malicious VBScript into Office files or websites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0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attacked when browsing the web page or documents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2222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5294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of 16</a:t>
            </a:r>
            <a:endParaRPr/>
          </a:p>
        </p:txBody>
      </p:sp>
      <p:pic>
        <p:nvPicPr>
          <p:cNvPr descr="徽标&#10;&#10;中度可信度描述已自动生成" id="78" name="Google Shape;78;p3"/>
          <p:cNvPicPr preferRelativeResize="0"/>
          <p:nvPr/>
        </p:nvPicPr>
        <p:blipFill rotWithShape="1">
          <a:blip r:embed="rId3">
            <a:alphaModFix/>
          </a:blip>
          <a:srcRect b="24304" l="0" r="0" t="23983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00" y="3255599"/>
            <a:ext cx="4650774" cy="14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675" y="107025"/>
            <a:ext cx="2853525" cy="1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ctrTitle"/>
          </p:nvPr>
        </p:nvSpPr>
        <p:spPr>
          <a:xfrm>
            <a:off x="554700" y="322898"/>
            <a:ext cx="6539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VBScript?</a:t>
            </a:r>
            <a:endParaRPr sz="30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4"/>
          <p:cNvSpPr txBox="1"/>
          <p:nvPr>
            <p:ph idx="1" type="subTitle"/>
          </p:nvPr>
        </p:nvSpPr>
        <p:spPr>
          <a:xfrm>
            <a:off x="554700" y="1019025"/>
            <a:ext cx="6694200" cy="3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335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Lightweight interpreted language in the Microsoft environment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programming language for asp dynamic web pages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Pros: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Programs can be directly executed through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editor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63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199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Case insensitive, simple syntax, easy to learn and to implement.</a:t>
            </a:r>
            <a:endParaRPr sz="2199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Performs the addition of interactive activities to Web pages.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Cons:</a:t>
            </a:r>
            <a:endParaRPr b="1" sz="2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VBscript is used only by IE Browsers.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VBScript has a Limited command line support.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5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there is no development environment available by default, debugging is difficult.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of 16</a:t>
            </a:r>
            <a:endParaRPr/>
          </a:p>
        </p:txBody>
      </p:sp>
      <p:pic>
        <p:nvPicPr>
          <p:cNvPr descr="徽标&#10;&#10;中度可信度描述已自动生成" id="89" name="Google Shape;89;p4"/>
          <p:cNvPicPr preferRelativeResize="0"/>
          <p:nvPr/>
        </p:nvPicPr>
        <p:blipFill rotWithShape="1">
          <a:blip r:embed="rId3">
            <a:alphaModFix/>
          </a:blip>
          <a:srcRect b="24304" l="0" r="0" t="23983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150" y="370550"/>
            <a:ext cx="2012050" cy="20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>
            <p:ph type="ctrTitle"/>
          </p:nvPr>
        </p:nvSpPr>
        <p:spPr>
          <a:xfrm>
            <a:off x="554700" y="322898"/>
            <a:ext cx="6539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VBScript used for?</a:t>
            </a:r>
            <a:endParaRPr sz="30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5"/>
          <p:cNvSpPr txBox="1"/>
          <p:nvPr>
            <p:ph idx="1" type="subTitle"/>
          </p:nvPr>
        </p:nvSpPr>
        <p:spPr>
          <a:xfrm>
            <a:off x="554700" y="992100"/>
            <a:ext cx="7518900" cy="3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Functionality and interaction to web pages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for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client-side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scripting (only IE)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for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server-side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scripting.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Requires: Microsoft web server and a packaging such as Active Server Pages (ASP).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of 16</a:t>
            </a:r>
            <a:endParaRPr/>
          </a:p>
        </p:txBody>
      </p:sp>
      <p:pic>
        <p:nvPicPr>
          <p:cNvPr descr="徽标&#10;&#10;中度可信度描述已自动生成" id="99" name="Google Shape;99;p5"/>
          <p:cNvPicPr preferRelativeResize="0"/>
          <p:nvPr/>
        </p:nvPicPr>
        <p:blipFill rotWithShape="1">
          <a:blip r:embed="rId3">
            <a:alphaModFix/>
          </a:blip>
          <a:srcRect b="24304" l="0" r="0" t="23983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type="ctrTitle"/>
          </p:nvPr>
        </p:nvSpPr>
        <p:spPr>
          <a:xfrm>
            <a:off x="554700" y="322898"/>
            <a:ext cx="6539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v</a:t>
            </a: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ulnerability </a:t>
            </a: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</a:t>
            </a:r>
            <a:endParaRPr sz="30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6"/>
          <p:cNvSpPr txBox="1"/>
          <p:nvPr>
            <p:ph idx="1" type="subTitle"/>
          </p:nvPr>
        </p:nvSpPr>
        <p:spPr>
          <a:xfrm>
            <a:off x="313225" y="946575"/>
            <a:ext cx="83559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Corrupt memory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Attacker gain the current user right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Trick users into visiting specific websites designed to exploit the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vulnerability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 ActiveX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controls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Microsoft Office document that host IE rendering engine.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of 16</a:t>
            </a:r>
            <a:endParaRPr/>
          </a:p>
        </p:txBody>
      </p:sp>
      <p:pic>
        <p:nvPicPr>
          <p:cNvPr descr="徽标&#10;&#10;中度可信度描述已自动生成" id="108" name="Google Shape;108;p6"/>
          <p:cNvPicPr preferRelativeResize="0"/>
          <p:nvPr/>
        </p:nvPicPr>
        <p:blipFill rotWithShape="1">
          <a:blip r:embed="rId3">
            <a:alphaModFix/>
          </a:blip>
          <a:srcRect b="24304" l="0" r="0" t="23983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ed7041e22_1_0"/>
          <p:cNvSpPr txBox="1"/>
          <p:nvPr>
            <p:ph type="ctrTitle"/>
          </p:nvPr>
        </p:nvSpPr>
        <p:spPr>
          <a:xfrm>
            <a:off x="554700" y="322898"/>
            <a:ext cx="6539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- Specifications</a:t>
            </a:r>
            <a:endParaRPr sz="30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g11ed7041e22_1_0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11ed7041e22_1_0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16</a:t>
            </a:r>
            <a:endParaRPr/>
          </a:p>
        </p:txBody>
      </p:sp>
      <p:pic>
        <p:nvPicPr>
          <p:cNvPr descr="徽标&#10;&#10;中度可信度描述已自动生成" id="116" name="Google Shape;116;g11ed7041e22_1_0"/>
          <p:cNvPicPr preferRelativeResize="0"/>
          <p:nvPr/>
        </p:nvPicPr>
        <p:blipFill rotWithShape="1">
          <a:blip r:embed="rId3">
            <a:alphaModFix/>
          </a:blip>
          <a:srcRect b="24300" l="0" r="0" t="23985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1ed7041e22_1_0"/>
          <p:cNvSpPr txBox="1"/>
          <p:nvPr>
            <p:ph idx="1" type="subTitle"/>
          </p:nvPr>
        </p:nvSpPr>
        <p:spPr>
          <a:xfrm>
            <a:off x="554700" y="992100"/>
            <a:ext cx="7518900" cy="3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Attacker Machine: Kali Linux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Tool: Metasploit-Framework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Victim Machine: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64 bits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7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Exploit Example:  git clone https://github.com/0x09AL/CVE-2018-8174-msf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ed7041e22_1_10"/>
          <p:cNvSpPr txBox="1"/>
          <p:nvPr>
            <p:ph type="ctrTitle"/>
          </p:nvPr>
        </p:nvSpPr>
        <p:spPr>
          <a:xfrm>
            <a:off x="554700" y="322900"/>
            <a:ext cx="8136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- First try: Setting Up Attacker Server</a:t>
            </a:r>
            <a:endParaRPr sz="30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g11ed7041e22_1_10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11ed7041e22_1_10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16</a:t>
            </a:r>
            <a:endParaRPr/>
          </a:p>
        </p:txBody>
      </p:sp>
      <p:pic>
        <p:nvPicPr>
          <p:cNvPr descr="徽标&#10;&#10;中度可信度描述已自动生成" id="125" name="Google Shape;125;g11ed7041e22_1_10"/>
          <p:cNvPicPr preferRelativeResize="0"/>
          <p:nvPr/>
        </p:nvPicPr>
        <p:blipFill rotWithShape="1">
          <a:blip r:embed="rId3">
            <a:alphaModFix/>
          </a:blip>
          <a:srcRect b="24300" l="0" r="0" t="23985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1ed7041e22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600" y="746400"/>
            <a:ext cx="5841101" cy="365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ed7041e22_1_20"/>
          <p:cNvSpPr txBox="1"/>
          <p:nvPr>
            <p:ph type="ctrTitle"/>
          </p:nvPr>
        </p:nvSpPr>
        <p:spPr>
          <a:xfrm>
            <a:off x="554700" y="322900"/>
            <a:ext cx="8136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683"/>
              </a:buClr>
              <a:buSzPts val="4050"/>
              <a:buFont typeface="Times New Roman"/>
              <a:buNone/>
            </a:pP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- </a:t>
            </a: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try:</a:t>
            </a:r>
            <a:r>
              <a:rPr lang="en" sz="3000">
                <a:solidFill>
                  <a:srgbClr val="4F26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Setting Up Attacker Server</a:t>
            </a:r>
            <a:endParaRPr sz="3000">
              <a:solidFill>
                <a:srgbClr val="4F26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g11ed7041e22_1_20"/>
          <p:cNvSpPr/>
          <p:nvPr/>
        </p:nvSpPr>
        <p:spPr>
          <a:xfrm>
            <a:off x="-3661" y="4631189"/>
            <a:ext cx="9144000" cy="510900"/>
          </a:xfrm>
          <a:prstGeom prst="rect">
            <a:avLst/>
          </a:prstGeom>
          <a:solidFill>
            <a:srgbClr val="4F2683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11ed7041e22_1_20"/>
          <p:cNvSpPr txBox="1"/>
          <p:nvPr>
            <p:ph idx="12" type="sldNum"/>
          </p:nvPr>
        </p:nvSpPr>
        <p:spPr>
          <a:xfrm>
            <a:off x="7094260" y="47496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16</a:t>
            </a:r>
            <a:endParaRPr/>
          </a:p>
        </p:txBody>
      </p:sp>
      <p:pic>
        <p:nvPicPr>
          <p:cNvPr descr="徽标&#10;&#10;中度可信度描述已自动生成" id="134" name="Google Shape;134;g11ed7041e22_1_20"/>
          <p:cNvPicPr preferRelativeResize="0"/>
          <p:nvPr/>
        </p:nvPicPr>
        <p:blipFill rotWithShape="1">
          <a:blip r:embed="rId3">
            <a:alphaModFix/>
          </a:blip>
          <a:srcRect b="24300" l="0" r="0" t="23985"/>
          <a:stretch/>
        </p:blipFill>
        <p:spPr>
          <a:xfrm>
            <a:off x="-3661" y="4632798"/>
            <a:ext cx="1875177" cy="5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1ed7041e22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263" y="746400"/>
            <a:ext cx="5826163" cy="365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